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58" r:id="rId6"/>
    <p:sldId id="270" r:id="rId7"/>
    <p:sldId id="266" r:id="rId8"/>
    <p:sldId id="262" r:id="rId9"/>
    <p:sldId id="273" r:id="rId10"/>
    <p:sldId id="267" r:id="rId11"/>
    <p:sldId id="263" r:id="rId12"/>
    <p:sldId id="269" r:id="rId13"/>
    <p:sldId id="260" r:id="rId14"/>
    <p:sldId id="261" r:id="rId15"/>
    <p:sldId id="271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B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numFmt formatCode="&quot;$&quot;#,##0" sourceLinked="0"/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Excavation</c:v>
                </c:pt>
                <c:pt idx="1">
                  <c:v>Lining Material</c:v>
                </c:pt>
                <c:pt idx="2">
                  <c:v>Labor</c:v>
                </c:pt>
                <c:pt idx="3">
                  <c:v>Fence</c:v>
                </c:pt>
                <c:pt idx="4">
                  <c:v>Salt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9</c:v>
                </c:pt>
                <c:pt idx="2">
                  <c:v>3</c:v>
                </c:pt>
                <c:pt idx="3">
                  <c:v>3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98EB-CB49-483A-9E06-16C573DD216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E80E-E01A-423B-B02B-7B5882B47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9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98EB-CB49-483A-9E06-16C573DD216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E80E-E01A-423B-B02B-7B5882B47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5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98EB-CB49-483A-9E06-16C573DD216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E80E-E01A-423B-B02B-7B5882B47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9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98EB-CB49-483A-9E06-16C573DD216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E80E-E01A-423B-B02B-7B5882B47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5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98EB-CB49-483A-9E06-16C573DD216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E80E-E01A-423B-B02B-7B5882B47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5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98EB-CB49-483A-9E06-16C573DD216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E80E-E01A-423B-B02B-7B5882B47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0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98EB-CB49-483A-9E06-16C573DD216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E80E-E01A-423B-B02B-7B5882B47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1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98EB-CB49-483A-9E06-16C573DD216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E80E-E01A-423B-B02B-7B5882B47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2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98EB-CB49-483A-9E06-16C573DD216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E80E-E01A-423B-B02B-7B5882B47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2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98EB-CB49-483A-9E06-16C573DD216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E80E-E01A-423B-B02B-7B5882B47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6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98EB-CB49-483A-9E06-16C573DD216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E80E-E01A-423B-B02B-7B5882B47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6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098EB-CB49-483A-9E06-16C573DD216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7E80E-E01A-423B-B02B-7B5882B47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6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herearthnews.com/Modern-Homesteading/1980-05-01/Israels-150-KW-Solar-Pond.asp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HCheEghok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wellinstruments.com/equinoxblog/122309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Salt Gradient Solar Pond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Cirone</a:t>
            </a:r>
            <a:endParaRPr lang="en-US" dirty="0"/>
          </a:p>
        </p:txBody>
      </p:sp>
      <p:sp>
        <p:nvSpPr>
          <p:cNvPr id="4" name="AutoShape 2" descr="aerial picture of a solar po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aerial picture of a solar po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7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Greenhouse heating</a:t>
            </a:r>
          </a:p>
          <a:p>
            <a:r>
              <a:rPr lang="en-US" dirty="0" smtClean="0"/>
              <a:t>Process heat in dairy plants</a:t>
            </a:r>
          </a:p>
          <a:p>
            <a:r>
              <a:rPr lang="en-US" dirty="0" smtClean="0"/>
              <a:t>Desalination</a:t>
            </a:r>
          </a:p>
          <a:p>
            <a:r>
              <a:rPr lang="en-US" dirty="0" smtClean="0"/>
              <a:t>Power generation</a:t>
            </a:r>
          </a:p>
          <a:p>
            <a:r>
              <a:rPr lang="en-US" dirty="0" smtClean="0"/>
              <a:t>Agricultural applications</a:t>
            </a:r>
          </a:p>
          <a:p>
            <a:pPr lvl="1"/>
            <a:r>
              <a:rPr lang="en-US" dirty="0" smtClean="0"/>
              <a:t>Drying crops</a:t>
            </a:r>
          </a:p>
          <a:p>
            <a:pPr lvl="1"/>
            <a:r>
              <a:rPr lang="en-US" dirty="0" smtClean="0"/>
              <a:t>Heating livestock buildings</a:t>
            </a:r>
            <a:endParaRPr lang="en-US" dirty="0"/>
          </a:p>
          <a:p>
            <a:r>
              <a:rPr lang="en-US" dirty="0" smtClean="0"/>
              <a:t>Building space heating and absorption cooling</a:t>
            </a:r>
          </a:p>
        </p:txBody>
      </p:sp>
    </p:spTree>
    <p:extLst>
      <p:ext uri="{BB962C8B-B14F-4D97-AF65-F5344CB8AC3E}">
        <p14:creationId xmlns:p14="http://schemas.microsoft.com/office/powerpoint/2010/main" val="1577169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</a:t>
            </a:r>
            <a:r>
              <a:rPr lang="en-US" dirty="0" err="1" smtClean="0"/>
              <a:t>Rankine</a:t>
            </a:r>
            <a:r>
              <a:rPr lang="en-US" dirty="0" smtClean="0"/>
              <a:t>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6477000" cy="4459165"/>
          </a:xfrm>
        </p:spPr>
      </p:pic>
      <p:sp>
        <p:nvSpPr>
          <p:cNvPr id="5" name="Rectangle 4"/>
          <p:cNvSpPr/>
          <p:nvPr/>
        </p:nvSpPr>
        <p:spPr>
          <a:xfrm>
            <a:off x="1219200" y="6096000"/>
            <a:ext cx="556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www.powerfromthesun.net/Chapter6/Chapter6.htm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79" y="1219200"/>
            <a:ext cx="8896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Rankine</a:t>
            </a:r>
            <a:r>
              <a:rPr lang="en-US" sz="1600" dirty="0" smtClean="0"/>
              <a:t> cycle that uses an organic, high molecular mass working fluid with boiling point lower than water.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3365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Pilot Plant in Israel </a:t>
            </a:r>
            <a:r>
              <a:rPr lang="en-US" dirty="0" smtClean="0"/>
              <a:t>(1980’s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772400" cy="537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6591827"/>
            <a:ext cx="777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http://www.motherearthnews.com/Modern-Homesteading/1980-05-01/Israels-150-KW-Solar-Pond.aspx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71385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“Zero Discharge” Water Desalination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580793" cy="391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450" y="5456872"/>
            <a:ext cx="23093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RO: Reverse Osmosis</a:t>
            </a:r>
          </a:p>
          <a:p>
            <a:r>
              <a:rPr lang="en-US" dirty="0" smtClean="0"/>
              <a:t>ED: </a:t>
            </a:r>
            <a:r>
              <a:rPr lang="en-US" dirty="0" err="1" smtClean="0"/>
              <a:t>Electrodialysis</a:t>
            </a:r>
            <a:endParaRPr lang="en-US" dirty="0" smtClean="0"/>
          </a:p>
          <a:p>
            <a:r>
              <a:rPr lang="en-US" dirty="0" smtClean="0"/>
              <a:t>MSF: Multi-stage Flash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03835" y="5429071"/>
            <a:ext cx="4601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MEMS: Multi-effect multi-stage</a:t>
            </a:r>
          </a:p>
          <a:p>
            <a:r>
              <a:rPr lang="en-US" dirty="0" smtClean="0"/>
              <a:t>BCRS: Brine Concentrator and Recovery System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68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Process Heat for Milk Pasteurization in India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http://www.youtube.com/watch?v=KHCheEghok0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4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wall shading</a:t>
            </a:r>
          </a:p>
          <a:p>
            <a:r>
              <a:rPr lang="en-US" dirty="0" smtClean="0"/>
              <a:t>Increase ground insulation</a:t>
            </a:r>
            <a:endParaRPr lang="en-US" dirty="0" smtClean="0"/>
          </a:p>
          <a:p>
            <a:r>
              <a:rPr lang="en-US" dirty="0" smtClean="0"/>
              <a:t>Uses mirrors to increase insolation </a:t>
            </a:r>
          </a:p>
          <a:p>
            <a:r>
              <a:rPr lang="en-US" dirty="0" smtClean="0"/>
              <a:t>Honeycomb insulation on surface</a:t>
            </a:r>
          </a:p>
          <a:p>
            <a:pPr lvl="1"/>
            <a:r>
              <a:rPr lang="en-US" dirty="0" smtClean="0"/>
              <a:t>Prevent convection</a:t>
            </a:r>
            <a:r>
              <a:rPr lang="en-US" dirty="0"/>
              <a:t> </a:t>
            </a:r>
            <a:r>
              <a:rPr lang="en-US" dirty="0" smtClean="0"/>
              <a:t>heat loss and wind disturbances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5663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F. </a:t>
            </a:r>
            <a:r>
              <a:rPr lang="en-US" sz="1600" dirty="0" err="1"/>
              <a:t>Zangrando</a:t>
            </a:r>
            <a:r>
              <a:rPr lang="en-US" sz="1600" dirty="0"/>
              <a:t>, A simple method to establish salt gradient solar ponds, Solar Energy, Volume 25, Issue 5, 1980, Pages 467-470, ISSN 0038-092X, DOI: 10.1016/0038-092X(80)90456-9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Zangrando</a:t>
            </a:r>
            <a:r>
              <a:rPr lang="en-US" sz="1600" dirty="0"/>
              <a:t>, F. On the hydrodynamics of salt-gradient solar ponds (1991) Solar Energy, 46 (6), pp. 323-341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Velmurugan</a:t>
            </a:r>
            <a:r>
              <a:rPr lang="en-US" sz="1600" dirty="0"/>
              <a:t>, V., </a:t>
            </a:r>
            <a:r>
              <a:rPr lang="en-US" sz="1600" dirty="0" err="1"/>
              <a:t>Srithar</a:t>
            </a:r>
            <a:r>
              <a:rPr lang="en-US" sz="1600" dirty="0"/>
              <a:t>, K. Prospects and scopes of solar pond: A detailed review (2008) Renewable and Sustainable Energy Reviews, 12 (8), pp. 2253-2263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Newell, T.A., </a:t>
            </a:r>
            <a:r>
              <a:rPr lang="en-US" sz="1600" dirty="0" err="1"/>
              <a:t>Cowie</a:t>
            </a:r>
            <a:r>
              <a:rPr lang="en-US" sz="1600" dirty="0"/>
              <a:t>, R.G., Upper, J.M., Smith, M.K., </a:t>
            </a:r>
            <a:r>
              <a:rPr lang="en-US" sz="1600" dirty="0" err="1"/>
              <a:t>Cler</a:t>
            </a:r>
            <a:r>
              <a:rPr lang="en-US" sz="1600" dirty="0"/>
              <a:t>, G.L. Construction and operation activities at the University of Illinois Salt Gradient Solar Pond (1990) Solar Energy, 45 (4), pp. 231-239. 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NEWELL, T.A., BOEHM, R.F. GRADIENT ZONE CONSTRAINTS IN A SALT-STRATIFIED SOLAR </a:t>
            </a:r>
            <a:r>
              <a:rPr lang="en-US" sz="1600" dirty="0"/>
              <a:t>POND. (1982) J SOL ENERGY ENG TRANS ASME, V 104 (N 4), pp. 280-285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907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Solar Energy Collection and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Uses radiation from sun to heat water</a:t>
            </a:r>
          </a:p>
          <a:p>
            <a:r>
              <a:rPr lang="en-US" dirty="0" smtClean="0"/>
              <a:t>Stores sensible heat in dense saline water</a:t>
            </a:r>
          </a:p>
          <a:p>
            <a:r>
              <a:rPr lang="en-US" dirty="0" smtClean="0"/>
              <a:t>Utilizes density gradient to prevent convective heat flow and therefore store thermal energy.</a:t>
            </a:r>
          </a:p>
          <a:p>
            <a:r>
              <a:rPr lang="en-US" dirty="0" smtClean="0"/>
              <a:t>3 Main layers in salt gradient solar pond</a:t>
            </a:r>
          </a:p>
          <a:p>
            <a:pPr marL="2286000" lvl="1" indent="-457200"/>
            <a:r>
              <a:rPr lang="en-US" dirty="0" smtClean="0"/>
              <a:t>UCZ: upper convective zone</a:t>
            </a:r>
          </a:p>
          <a:p>
            <a:pPr marL="2286000" lvl="1" indent="-457200"/>
            <a:r>
              <a:rPr lang="en-US" dirty="0" smtClean="0"/>
              <a:t>NCZ: non-convective zone</a:t>
            </a:r>
          </a:p>
          <a:p>
            <a:pPr marL="2286000" lvl="1" indent="-457200"/>
            <a:r>
              <a:rPr lang="en-US" dirty="0" smtClean="0"/>
              <a:t>LCZ: lower convective zone</a:t>
            </a:r>
          </a:p>
        </p:txBody>
      </p:sp>
    </p:spTree>
    <p:extLst>
      <p:ext uri="{BB962C8B-B14F-4D97-AF65-F5344CB8AC3E}">
        <p14:creationId xmlns:p14="http://schemas.microsoft.com/office/powerpoint/2010/main" val="418160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Pond Diagram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399"/>
            <a:ext cx="5867400" cy="386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6119336"/>
            <a:ext cx="268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(Newell and Boehm, 1982)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4629834"/>
            <a:ext cx="2000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20-30% salt conc.</a:t>
            </a:r>
          </a:p>
          <a:p>
            <a:r>
              <a:rPr lang="en-US" sz="2000" dirty="0" smtClean="0"/>
              <a:t>70-90 C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105400" y="4983777"/>
            <a:ext cx="1600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29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Phenomena first discovered in early 1900’s in Transylvania where with natural occurrence.</a:t>
            </a:r>
          </a:p>
          <a:p>
            <a:endParaRPr lang="en-US" sz="2400" dirty="0" smtClean="0"/>
          </a:p>
          <a:p>
            <a:r>
              <a:rPr lang="en-US" sz="2400" dirty="0" smtClean="0"/>
              <a:t>Significant research effort and publications began in 1960’s mostly in Israel.</a:t>
            </a:r>
          </a:p>
          <a:p>
            <a:endParaRPr lang="en-US" sz="2400" dirty="0" smtClean="0"/>
          </a:p>
          <a:p>
            <a:r>
              <a:rPr lang="en-US" sz="2400" dirty="0" smtClean="0"/>
              <a:t>Interest subsided until the energy crisis of the 70’s during which the research effort expanded globally.</a:t>
            </a:r>
          </a:p>
          <a:p>
            <a:endParaRPr lang="en-US" sz="2400" dirty="0" smtClean="0"/>
          </a:p>
          <a:p>
            <a:r>
              <a:rPr lang="en-US" sz="2400" dirty="0" smtClean="0"/>
              <a:t>Solar pond research comes to UIUC in 1980’s.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920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533400"/>
            <a:ext cx="3219450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Isosceles Triangle 9"/>
          <p:cNvSpPr/>
          <p:nvPr/>
        </p:nvSpPr>
        <p:spPr>
          <a:xfrm rot="5400000">
            <a:off x="3988150" y="4181475"/>
            <a:ext cx="3834700" cy="1143000"/>
          </a:xfrm>
          <a:prstGeom prst="triangle">
            <a:avLst>
              <a:gd name="adj" fmla="val 58917"/>
            </a:avLst>
          </a:prstGeom>
          <a:solidFill>
            <a:srgbClr val="9AB5E4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DC11121.JPG (1024×76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5625"/>
            <a:ext cx="5134566" cy="38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2684" y="2826100"/>
            <a:ext cx="6796616" cy="26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http://www.newellinstruments.com/equinoxblog/122309.html</a:t>
            </a:r>
            <a:endParaRPr lang="en-US" sz="11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09600" y="609600"/>
            <a:ext cx="4495800" cy="160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University of Illinois </a:t>
            </a:r>
          </a:p>
          <a:p>
            <a:pPr marL="0" indent="0">
              <a:buNone/>
            </a:pPr>
            <a:r>
              <a:rPr lang="en-US" sz="4000" dirty="0" smtClean="0"/>
              <a:t>Solar Pond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5433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Illinois Solar Pond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3505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Research lead by Ty Newell from Mechanical Engineering</a:t>
            </a:r>
          </a:p>
          <a:p>
            <a:r>
              <a:rPr lang="en-US" sz="1800" dirty="0" smtClean="0"/>
              <a:t>Constructed </a:t>
            </a:r>
            <a:r>
              <a:rPr lang="en-US" sz="1800" dirty="0"/>
              <a:t>in </a:t>
            </a:r>
            <a:r>
              <a:rPr lang="en-US" sz="1800" dirty="0" smtClean="0"/>
              <a:t>1986-87</a:t>
            </a:r>
          </a:p>
          <a:p>
            <a:r>
              <a:rPr lang="en-US" sz="1800" dirty="0" smtClean="0"/>
              <a:t>2000 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salt </a:t>
            </a:r>
            <a:r>
              <a:rPr lang="en-US" sz="1800" dirty="0"/>
              <a:t>gradient thermal energy storage solar </a:t>
            </a:r>
            <a:r>
              <a:rPr lang="en-US" sz="1800" dirty="0" smtClean="0"/>
              <a:t>pond</a:t>
            </a:r>
          </a:p>
          <a:p>
            <a:r>
              <a:rPr lang="en-US" sz="1800" dirty="0" smtClean="0"/>
              <a:t>Adjacent </a:t>
            </a:r>
            <a:r>
              <a:rPr lang="en-US" sz="1800" dirty="0"/>
              <a:t>to </a:t>
            </a:r>
            <a:r>
              <a:rPr lang="en-US" sz="1800" dirty="0" smtClean="0"/>
              <a:t>hog research </a:t>
            </a:r>
            <a:r>
              <a:rPr lang="en-US" sz="1800" dirty="0"/>
              <a:t>facilities </a:t>
            </a:r>
            <a:r>
              <a:rPr lang="en-US" sz="1800" dirty="0" smtClean="0"/>
              <a:t>which </a:t>
            </a:r>
            <a:r>
              <a:rPr lang="en-US" sz="1800" dirty="0"/>
              <a:t>were partially heated by the pond during its active </a:t>
            </a:r>
            <a:r>
              <a:rPr lang="en-US" sz="1800" dirty="0" smtClean="0"/>
              <a:t>research phase. </a:t>
            </a:r>
          </a:p>
          <a:p>
            <a:r>
              <a:rPr lang="en-US" sz="1800" dirty="0" smtClean="0"/>
              <a:t>Cost: 35 – 50 $/m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or 140,000-200,000 $/acre</a:t>
            </a:r>
          </a:p>
          <a:p>
            <a:r>
              <a:rPr lang="en-US" sz="1800" dirty="0" smtClean="0"/>
              <a:t>Expected payback: 7-11 years</a:t>
            </a:r>
          </a:p>
          <a:p>
            <a:endParaRPr lang="en-US" sz="1800" dirty="0" smtClean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88078898"/>
              </p:ext>
            </p:extLst>
          </p:nvPr>
        </p:nvGraphicFramePr>
        <p:xfrm>
          <a:off x="3657600" y="3537466"/>
          <a:ext cx="5029200" cy="2968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91000" y="6370677"/>
            <a:ext cx="201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(Newell et al, 1990)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10200" y="3494127"/>
            <a:ext cx="1961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Cost per Sq. Meter</a:t>
            </a:r>
          </a:p>
        </p:txBody>
      </p:sp>
    </p:spTree>
    <p:extLst>
      <p:ext uri="{BB962C8B-B14F-4D97-AF65-F5344CB8AC3E}">
        <p14:creationId xmlns:p14="http://schemas.microsoft.com/office/powerpoint/2010/main" val="295130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Size can range from hundreds up to thousands of square meters in surface area.</a:t>
            </a:r>
          </a:p>
          <a:p>
            <a:r>
              <a:rPr lang="en-US" sz="1800" dirty="0" smtClean="0"/>
              <a:t>Range from approximately 1-5 meters deep.</a:t>
            </a:r>
          </a:p>
          <a:p>
            <a:r>
              <a:rPr lang="en-US" sz="1800" dirty="0" smtClean="0"/>
              <a:t>Typically lined with a layer of sand for insulation and then a dark plastic or rubber impermeable liner material.</a:t>
            </a:r>
          </a:p>
          <a:p>
            <a:r>
              <a:rPr lang="en-US" sz="1800" dirty="0" smtClean="0"/>
              <a:t>Typical salt used is sodium chloride.  Magnesium chloride, sodium nitrate, sodium carbonate, sodium sulfate also reported to be used.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9218" name="Picture 2" descr="http://www.infinitepower.org/images/jspae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82092"/>
            <a:ext cx="4876800" cy="315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38975" y="3682092"/>
            <a:ext cx="1933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El Paso Solar Pond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8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the Salt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379833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High concentration brine solution mixed in bottom to form the storage layer.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Layers of decreasing salinity “stacked” on top of the storage layer using a horizontal diffuser.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Fresh water is the final layer pumped on the surface.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88510" y="3429000"/>
            <a:ext cx="1845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Zangrando</a:t>
            </a:r>
            <a:r>
              <a:rPr lang="en-US" dirty="0" smtClean="0"/>
              <a:t> (1980)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66" y="4114800"/>
            <a:ext cx="5767634" cy="260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88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the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Salt diffuses to surface trying to homogenize the solution- artificial maintenance required</a:t>
            </a:r>
          </a:p>
          <a:p>
            <a:r>
              <a:rPr lang="en-US" sz="2400" dirty="0" smtClean="0"/>
              <a:t>Temperature distribution has destabilizing influence on pond</a:t>
            </a:r>
          </a:p>
          <a:p>
            <a:pPr lvl="1"/>
            <a:r>
              <a:rPr lang="en-US" sz="2000" dirty="0" smtClean="0"/>
              <a:t>Charging pond destabilizes</a:t>
            </a:r>
          </a:p>
          <a:p>
            <a:pPr lvl="1"/>
            <a:r>
              <a:rPr lang="en-US" sz="2000" dirty="0" smtClean="0"/>
              <a:t>Energy extraction stabilizes</a:t>
            </a:r>
          </a:p>
          <a:p>
            <a:r>
              <a:rPr lang="en-US" sz="2400" dirty="0" smtClean="0"/>
              <a:t>Stability of gradient layer is dynamic</a:t>
            </a:r>
          </a:p>
          <a:p>
            <a:r>
              <a:rPr lang="en-US" sz="2400" dirty="0" smtClean="0"/>
              <a:t>Other destabilizing factors: surface wind, gradient maintenance flows, convection in storage layer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23505"/>
            <a:ext cx="4654072" cy="220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93053" y="1835588"/>
            <a:ext cx="3065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Brine Re-concentration System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517972" y="4693682"/>
            <a:ext cx="201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(Newell et al, 1990)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84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2104422</TotalTime>
  <Words>661</Words>
  <Application>Microsoft Office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Salt Gradient Solar Pond </vt:lpstr>
      <vt:lpstr>Solar Energy Collection and Storage</vt:lpstr>
      <vt:lpstr>Solar Pond Diagram</vt:lpstr>
      <vt:lpstr>Brief History</vt:lpstr>
      <vt:lpstr>PowerPoint Presentation</vt:lpstr>
      <vt:lpstr>University of Illinois Solar Pond</vt:lpstr>
      <vt:lpstr>Typical Construction</vt:lpstr>
      <vt:lpstr>Forming the Salt Gradient</vt:lpstr>
      <vt:lpstr>Maintaining the Gradient</vt:lpstr>
      <vt:lpstr>Applications</vt:lpstr>
      <vt:lpstr>Organic Rankine Cycle</vt:lpstr>
      <vt:lpstr>Pilot Plant in Israel (1980’s)</vt:lpstr>
      <vt:lpstr>“Zero Discharge” Water Desalination</vt:lpstr>
      <vt:lpstr>Process Heat for Milk Pasteurization in India</vt:lpstr>
      <vt:lpstr>Design Improvements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Salt Gradient Solar Pond</dc:title>
  <cp:lastModifiedBy>DefaultLab</cp:lastModifiedBy>
  <cp:revision>37</cp:revision>
  <dcterms:created xsi:type="dcterms:W3CDTF">2010-12-07T19:09:16Z</dcterms:created>
  <dcterms:modified xsi:type="dcterms:W3CDTF">2010-12-08T16:54:38Z</dcterms:modified>
</cp:coreProperties>
</file>